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9" r:id="rId9"/>
    <p:sldId id="270" r:id="rId10"/>
    <p:sldId id="276" r:id="rId11"/>
    <p:sldId id="277" r:id="rId12"/>
    <p:sldId id="279" r:id="rId13"/>
    <p:sldId id="284" r:id="rId14"/>
    <p:sldId id="286" r:id="rId15"/>
    <p:sldId id="287" r:id="rId16"/>
    <p:sldId id="292" r:id="rId17"/>
    <p:sldId id="295" r:id="rId18"/>
    <p:sldId id="299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54" d="100"/>
          <a:sy n="54" d="100"/>
        </p:scale>
        <p:origin x="754" y="125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537065" y="314960"/>
            <a:ext cx="8771255" cy="8771255"/>
            <a:chOff x="9537065" y="314960"/>
            <a:chExt cx="8771255" cy="87712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7065" y="314960"/>
              <a:ext cx="8771890" cy="8771890"/>
            </a:xfrm>
            <a:prstGeom prst="rect">
              <a:avLst/>
            </a:prstGeom>
            <a:noFill/>
          </p:spPr>
        </p:pic>
      </p:grpSp>
      <p:sp>
        <p:nvSpPr>
          <p:cNvPr id="2" name="Object 2"/>
          <p:cNvSpPr txBox="1">
            <a:spLocks/>
          </p:cNvSpPr>
          <p:nvPr/>
        </p:nvSpPr>
        <p:spPr>
          <a:xfrm>
            <a:off x="271145" y="556895"/>
            <a:ext cx="3865880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sz="4800">
                <a:solidFill>
                  <a:srgbClr val="444444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Pretendard" charset="0"/>
                <a:cs typeface="Pretendard" charset="0"/>
              </a:rPr>
              <a:t>미니프로젝트</a:t>
            </a:r>
            <a:endParaRPr lang="ko-KR" altLang="en-US" sz="4800"/>
          </a:p>
        </p:txBody>
      </p:sp>
      <p:grpSp>
        <p:nvGrpSpPr>
          <p:cNvPr id="1001" name="그룹 1001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624695"/>
            <a:ext cx="13757275" cy="553085"/>
            <a:chOff x="819785" y="9624695"/>
            <a:chExt cx="13757275" cy="553085"/>
          </a:xfrm>
        </p:grpSpPr>
        <p:sp>
          <p:nvSpPr>
            <p:cNvPr id="13" name="Object 13"/>
            <p:cNvSpPr txBox="1">
              <a:spLocks/>
            </p:cNvSpPr>
            <p:nvPr/>
          </p:nvSpPr>
          <p:spPr>
            <a:xfrm>
              <a:off x="819785" y="9624695"/>
              <a:ext cx="4731385" cy="357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sz="130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한가람 IT 센터 스마트 팩토리 교육</a:t>
              </a:r>
              <a:endParaRPr lang="ko-KR" altLang="en-US" sz="1300">
                <a:solidFill>
                  <a:srgbClr val="444444"/>
                </a:solidFill>
                <a:latin typeface="Pretendard" charset="0"/>
                <a:cs typeface="Pretendard" charset="0"/>
              </a:endParaRPr>
            </a:p>
          </p:txBody>
        </p:sp>
        <p:sp>
          <p:nvSpPr>
            <p:cNvPr id="14" name="Object 14"/>
            <p:cNvSpPr txBox="1">
              <a:spLocks/>
            </p:cNvSpPr>
            <p:nvPr/>
          </p:nvSpPr>
          <p:spPr>
            <a:xfrm>
              <a:off x="3708400" y="9624695"/>
              <a:ext cx="10869295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000">
                  <a:solidFill>
                    <a:srgbClr val="000000"/>
                  </a:solidFill>
                  <a:latin typeface="Noto Sans CJK KR Regular" charset="0"/>
                  <a:cs typeface="Noto Sans CJK KR Regular" charset="0"/>
                </a:rPr>
                <a:t>지도 강사님 : 서호준 강사님</a:t>
              </a:r>
              <a:endParaRPr lang="ko-KR" altLang="en-US" sz="3000">
                <a:solidFill>
                  <a:srgbClr val="000000"/>
                </a:solidFill>
                <a:latin typeface="Noto Sans CJK KR Regular" charset="0"/>
                <a:cs typeface="Noto Sans CJK KR Regular" charset="0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endParaRPr lang="en-US" dirty="0"/>
          </a:p>
        </p:txBody>
      </p:sp>
      <p:sp>
        <p:nvSpPr>
          <p:cNvPr id="1005" name="텍스트 상자 1"/>
          <p:cNvSpPr txBox="1">
            <a:spLocks/>
          </p:cNvSpPr>
          <p:nvPr/>
        </p:nvSpPr>
        <p:spPr>
          <a:xfrm>
            <a:off x="271780" y="1463675"/>
            <a:ext cx="999045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en-US" sz="4000">
                <a:solidFill>
                  <a:srgbClr val="444444"/>
                </a:solidFill>
                <a:latin typeface="Pretendard" charset="0"/>
                <a:cs typeface="Pretendard" charset="0"/>
              </a:rPr>
              <a:t>버스 정류장 실시간 정보 안내 시스템</a:t>
            </a:r>
            <a:r>
              <a:rPr lang="ko-KR" sz="4000">
                <a:solidFill>
                  <a:srgbClr val="444444"/>
                </a:solidFill>
                <a:latin typeface="Pretendard" charset="0"/>
                <a:cs typeface="Pretendard" charset="0"/>
              </a:rPr>
              <a:t> 구축</a:t>
            </a:r>
            <a:endParaRPr lang="ko-KR" altLang="en-US" sz="4000"/>
          </a:p>
        </p:txBody>
      </p:sp>
      <p:sp>
        <p:nvSpPr>
          <p:cNvPr id="1006" name="텍스트 상자 2"/>
          <p:cNvSpPr txBox="1">
            <a:spLocks/>
          </p:cNvSpPr>
          <p:nvPr/>
        </p:nvSpPr>
        <p:spPr>
          <a:xfrm>
            <a:off x="774700" y="2884170"/>
            <a:ext cx="238315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개발인원 : 5명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07" name="텍스트 상자 3"/>
          <p:cNvSpPr txBox="1">
            <a:spLocks/>
          </p:cNvSpPr>
          <p:nvPr/>
        </p:nvSpPr>
        <p:spPr>
          <a:xfrm>
            <a:off x="774700" y="3454400"/>
            <a:ext cx="526224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dirty="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개발기간 : 2023.07.27 ~ 2023.08.</a:t>
            </a:r>
            <a:r>
              <a:rPr lang="en-US" alt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0</a:t>
            </a: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4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08" name="텍스트 상자 4"/>
          <p:cNvSpPr txBox="1">
            <a:spLocks/>
          </p:cNvSpPr>
          <p:nvPr/>
        </p:nvSpPr>
        <p:spPr>
          <a:xfrm>
            <a:off x="817245" y="3935730"/>
            <a:ext cx="185801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주요 기능 :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09" name="텍스트 상자 5"/>
          <p:cNvSpPr txBox="1">
            <a:spLocks/>
          </p:cNvSpPr>
          <p:nvPr/>
        </p:nvSpPr>
        <p:spPr>
          <a:xfrm>
            <a:off x="1283970" y="4490085"/>
            <a:ext cx="719455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노선 번호 입력하여 노선 정보 조회 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0" name="텍스트 상자 6"/>
          <p:cNvSpPr txBox="1">
            <a:spLocks/>
          </p:cNvSpPr>
          <p:nvPr/>
        </p:nvSpPr>
        <p:spPr>
          <a:xfrm>
            <a:off x="1283970" y="5016500"/>
            <a:ext cx="881697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정류장 이름 입력하여 실시간으로 버스 도착 예정 시간 조회 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1" name="텍스트 상자 7"/>
          <p:cNvSpPr txBox="1">
            <a:spLocks/>
          </p:cNvSpPr>
          <p:nvPr/>
        </p:nvSpPr>
        <p:spPr>
          <a:xfrm>
            <a:off x="815975" y="5542280"/>
            <a:ext cx="185801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개발 스택 :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2" name="텍스트 상자 8"/>
          <p:cNvSpPr txBox="1">
            <a:spLocks/>
          </p:cNvSpPr>
          <p:nvPr/>
        </p:nvSpPr>
        <p:spPr>
          <a:xfrm>
            <a:off x="1297305" y="6082030"/>
            <a:ext cx="2795905" cy="15678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- Python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  <a:p>
            <a:pPr marL="0" indent="0" latinLnBrk="0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- HTML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  <a:p>
            <a:pPr marL="0" indent="0" latinLnBrk="0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- JavaScript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  <a:p>
            <a:pPr marL="0" indent="0" latinLnBrk="0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- CSS</a:t>
            </a:r>
            <a:endParaRPr lang="ko-KR" altLang="en-US" sz="240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3" name="텍스트 상자 36"/>
          <p:cNvSpPr txBox="1">
            <a:spLocks/>
          </p:cNvSpPr>
          <p:nvPr/>
        </p:nvSpPr>
        <p:spPr>
          <a:xfrm>
            <a:off x="1635125" y="8496300"/>
            <a:ext cx="124523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dirty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Pretendard SemiBold" charset="0"/>
                <a:cs typeface="Pretendard SemiBold" charset="0"/>
              </a:rPr>
              <a:t>권문규</a:t>
            </a:r>
            <a:endParaRPr lang="ko-KR" altLang="en-US" sz="2400" dirty="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4" name="텍스트 상자 37"/>
          <p:cNvSpPr txBox="1">
            <a:spLocks/>
          </p:cNvSpPr>
          <p:nvPr/>
        </p:nvSpPr>
        <p:spPr>
          <a:xfrm>
            <a:off x="2745105" y="8495030"/>
            <a:ext cx="422846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dirty="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https://github.com/Kwonaiyo</a:t>
            </a:r>
            <a:endParaRPr lang="ko-KR" altLang="en-US" sz="2400" dirty="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5" name="텍스트 상자 1"/>
          <p:cNvSpPr txBox="1">
            <a:spLocks/>
          </p:cNvSpPr>
          <p:nvPr/>
        </p:nvSpPr>
        <p:spPr>
          <a:xfrm>
            <a:off x="2745105" y="8977630"/>
            <a:ext cx="662749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https://github.com/Kwonaiyo/hc_bus_Miniproj.git</a:t>
            </a:r>
            <a:endParaRPr lang="ko-KR" altLang="en-US" sz="2400" dirty="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256665"/>
            <a:ext cx="18304510" cy="9048115"/>
            <a:chOff x="0" y="1256665"/>
            <a:chExt cx="18304510" cy="9048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56665"/>
              <a:ext cx="18304510" cy="9048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9580" y="8453120"/>
            <a:ext cx="1414780" cy="694055"/>
            <a:chOff x="1719580" y="8453120"/>
            <a:chExt cx="1414780" cy="6940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580" y="8453120"/>
              <a:ext cx="1414780" cy="69405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21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6. 주요 화면 소개 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256665"/>
            <a:ext cx="18304510" cy="8990965"/>
            <a:chOff x="0" y="1256665"/>
            <a:chExt cx="18304510" cy="89909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56665"/>
              <a:ext cx="18304510" cy="8990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22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6. 주요 화면 소개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54480"/>
            <a:ext cx="18272760" cy="8731250"/>
            <a:chOff x="0" y="1554480"/>
            <a:chExt cx="18272760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54480"/>
              <a:ext cx="18272760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24725" y="8604885"/>
            <a:ext cx="3009265" cy="932815"/>
            <a:chOff x="7324725" y="8604885"/>
            <a:chExt cx="3009265" cy="932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4725" y="8604885"/>
              <a:ext cx="3009265" cy="93281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6. 주요 화면 소개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66520" y="1991995"/>
            <a:ext cx="19652615" cy="8731250"/>
            <a:chOff x="-1366520" y="1991995"/>
            <a:chExt cx="19652615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66520" y="1991995"/>
              <a:ext cx="19652615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29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6. 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주요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화면 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소개 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785" y="1554480"/>
            <a:ext cx="18272760" cy="8731250"/>
            <a:chOff x="819785" y="1554480"/>
            <a:chExt cx="18272760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785" y="1554480"/>
              <a:ext cx="18272760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02705" y="3882390"/>
            <a:ext cx="2808605" cy="932815"/>
            <a:chOff x="6402705" y="3882390"/>
            <a:chExt cx="2808605" cy="932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2705" y="3882390"/>
              <a:ext cx="2808605" cy="93281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31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6. 주요 화면 소개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00" y="1645920"/>
            <a:ext cx="19003645" cy="8731250"/>
            <a:chOff x="25400" y="1645920"/>
            <a:chExt cx="19003645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00" y="1645920"/>
              <a:ext cx="19003645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7765" y="5881370"/>
            <a:ext cx="8699500" cy="45720"/>
            <a:chOff x="13867765" y="5881370"/>
            <a:chExt cx="8699500" cy="457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867765" y="5881370"/>
              <a:ext cx="8699500" cy="4572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32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6. 주요 화면 소개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71930" y="312420"/>
            <a:ext cx="850074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7.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동영상 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시연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37</a:t>
            </a:r>
            <a:endParaRPr lang="en-US" dirty="0"/>
          </a:p>
        </p:txBody>
      </p:sp>
      <p:pic>
        <p:nvPicPr>
          <p:cNvPr id="1007" name="해찬버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90" y="1384300"/>
            <a:ext cx="15316835" cy="8230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00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045" y="227330"/>
            <a:ext cx="801497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8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느낀점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8145" y="2340610"/>
            <a:ext cx="10525125" cy="1147445"/>
            <a:chOff x="1668145" y="2340610"/>
            <a:chExt cx="10525125" cy="11474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8145" y="2340610"/>
              <a:ext cx="2619375" cy="1147445"/>
              <a:chOff x="1668145" y="2340610"/>
              <a:chExt cx="2619375" cy="114744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8145" y="2340610"/>
                <a:ext cx="2619375" cy="1147445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2663190" y="2452370"/>
              <a:ext cx="3244850" cy="5353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역할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046605" y="3056255"/>
              <a:ext cx="15219045" cy="464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프로젝트 주제 선정 및 버스 정류장을 검색해서 버스 정보 찾는 프로그램 개발 ( 공공 데이터 포털에서 api 받아오기 )</a:t>
              </a:r>
              <a:endParaRPr lang="en-US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8145" y="4257040"/>
            <a:ext cx="19042380" cy="1732915"/>
            <a:chOff x="1668145" y="4257040"/>
            <a:chExt cx="19042380" cy="173291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68145" y="4257040"/>
              <a:ext cx="2619375" cy="1732915"/>
              <a:chOff x="1668145" y="4257040"/>
              <a:chExt cx="2619375" cy="17329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8145" y="4257040"/>
                <a:ext cx="2619375" cy="1732915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2663190" y="4367530"/>
              <a:ext cx="3244850" cy="5353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느낀 점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2046605" y="4995545"/>
              <a:ext cx="18663920" cy="8771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1. 프로젝트의 주제가 두리뭉실해서 코드를 원활하게 작성할 수 없었고, 또한 목표가 구체적이지 않아서 방향을 잡아나가는 게 힘들었다.</a:t>
              </a:r>
            </a:p>
            <a:p>
              <a:pPr algn="just"/>
              <a:r>
                <a:rPr 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2. Open API</a:t>
              </a:r>
              <a:r>
                <a:rPr lang="ko-KR" alt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를 이용해서 데이터를 받아오는 방법에 대해서 </a:t>
              </a:r>
              <a:r>
                <a:rPr lang="ko-KR" altLang="en-US" sz="1700" dirty="0" err="1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알게되었고</a:t>
              </a:r>
              <a:r>
                <a:rPr lang="en-US" altLang="ko-KR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, </a:t>
              </a:r>
              <a:r>
                <a:rPr lang="ko-KR" alt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파이썬 및 웹 개발에 조금 더 익숙해졌다</a:t>
              </a:r>
              <a:r>
                <a:rPr lang="en-US" altLang="ko-KR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.</a:t>
              </a:r>
              <a:endPara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endParaRPr>
            </a:p>
            <a:p>
              <a:pPr algn="just"/>
              <a:r>
                <a:rPr 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3. html과 javascript 공부를 많이 해야겠다.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666875" y="6855460"/>
            <a:ext cx="15523210" cy="1583918"/>
            <a:chOff x="1666875" y="6855460"/>
            <a:chExt cx="15523210" cy="158391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66875" y="6855460"/>
              <a:ext cx="2055495" cy="1367155"/>
              <a:chOff x="1666875" y="6855460"/>
              <a:chExt cx="2055495" cy="136715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6240" y="6854825"/>
                <a:ext cx="2055495" cy="1367155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2448560" y="6965315"/>
              <a:ext cx="2545715" cy="5353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아쉬운 점</a:t>
              </a:r>
              <a:endParaRPr lang="en-US" dirty="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1964055" y="7562215"/>
              <a:ext cx="15226030" cy="87716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latinLnBrk="0">
                <a:buFontTx/>
                <a:buNone/>
              </a:pP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노선ID를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읽어서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다음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정류장을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찾아오는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코드에서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시간을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많이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잡아먹은게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아쉬웠다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.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노선ID에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관련된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정보가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엑셀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파일로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제공</a:t>
              </a:r>
              <a:r>
                <a:rPr lang="ko-KR" alt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되어서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데이터베이스에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올려서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값을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읽어오려고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했는데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,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무슨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오류인지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데이터베이스에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파일이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들어가지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않아서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어쩔수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없이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파이썬</a:t>
              </a:r>
              <a:r>
                <a:rPr lang="ko-KR" alt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에서 </a:t>
              </a:r>
              <a:r>
                <a:rPr lang="en-US" altLang="ko-KR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API</a:t>
              </a:r>
              <a:r>
                <a:rPr lang="ko-KR" alt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를 받아와서 </a:t>
              </a:r>
              <a:r>
                <a:rPr lang="en-US" sz="1700" dirty="0" err="1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일일이</a:t>
              </a:r>
              <a:r>
                <a:rPr 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 </a:t>
              </a:r>
              <a:r>
                <a:rPr lang="ko-KR" altLang="en-US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비교하는 로직이 들어가서 시간이 많이 걸리는 것 같다</a:t>
              </a:r>
              <a:r>
                <a:rPr lang="en-US" altLang="ko-KR" sz="1700" dirty="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.</a:t>
              </a:r>
              <a:endParaRPr lang="ko-KR" altLang="en-US" sz="1700" dirty="0">
                <a:solidFill>
                  <a:srgbClr val="444444"/>
                </a:solidFill>
                <a:latin typeface="Pretendard" charset="0"/>
                <a:cs typeface="Pretendard" charset="0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40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829" y="-443821"/>
            <a:ext cx="16646056" cy="1824773"/>
            <a:chOff x="819829" y="-443821"/>
            <a:chExt cx="16646056" cy="1824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829" y="-443821"/>
              <a:ext cx="16646056" cy="18247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171" y="312688"/>
            <a:ext cx="5293319" cy="1087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F2F3F6"/>
                </a:solidFill>
                <a:latin typeface="Pretendard SemiBold" pitchFamily="34" charset="0"/>
                <a:cs typeface="Pretendard SemiBold" pitchFamily="34" charset="0"/>
              </a:rPr>
              <a:t> 마무리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080036" y="-443821"/>
            <a:ext cx="4736996" cy="2321344"/>
            <a:chOff x="13080036" y="-443821"/>
            <a:chExt cx="4736996" cy="23213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0036" y="-443821"/>
              <a:ext cx="4736996" cy="23213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829" y="9537698"/>
            <a:ext cx="16646056" cy="14286"/>
            <a:chOff x="819829" y="9537698"/>
            <a:chExt cx="1664605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829" y="9537698"/>
              <a:ext cx="16646056" cy="1428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12194" y="4293412"/>
            <a:ext cx="15661325" cy="2548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dirty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THANK YOU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19830" y="9624476"/>
            <a:ext cx="4731007" cy="356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65675" y="9537698"/>
            <a:ext cx="748016" cy="748016"/>
            <a:chOff x="16565675" y="9537698"/>
            <a:chExt cx="748016" cy="748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65675" y="9537698"/>
              <a:ext cx="748016" cy="74801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085714" y="9447619"/>
            <a:ext cx="2742857" cy="565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44</a:t>
            </a:r>
            <a:endParaRPr lang="en-US" dirty="0"/>
          </a:p>
        </p:txBody>
      </p:sp>
      <p:sp>
        <p:nvSpPr>
          <p:cNvPr id="2" name="텍스트 상자 36">
            <a:extLst>
              <a:ext uri="{FF2B5EF4-FFF2-40B4-BE49-F238E27FC236}">
                <a16:creationId xmlns:a16="http://schemas.microsoft.com/office/drawing/2014/main" id="{F651289B-AA0F-1542-5D47-A33E94D9C817}"/>
              </a:ext>
            </a:extLst>
          </p:cNvPr>
          <p:cNvSpPr txBox="1">
            <a:spLocks/>
          </p:cNvSpPr>
          <p:nvPr/>
        </p:nvSpPr>
        <p:spPr>
          <a:xfrm>
            <a:off x="10076808" y="8454674"/>
            <a:ext cx="124523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dirty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Pretendard SemiBold" charset="0"/>
                <a:cs typeface="Pretendard SemiBold" charset="0"/>
              </a:rPr>
              <a:t>권문규</a:t>
            </a:r>
            <a:endParaRPr lang="ko-KR" altLang="en-US" sz="2400" dirty="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4" name="텍스트 상자 37">
            <a:extLst>
              <a:ext uri="{FF2B5EF4-FFF2-40B4-BE49-F238E27FC236}">
                <a16:creationId xmlns:a16="http://schemas.microsoft.com/office/drawing/2014/main" id="{73A54ACF-C3E0-3844-0F12-5DE97DDDD415}"/>
              </a:ext>
            </a:extLst>
          </p:cNvPr>
          <p:cNvSpPr txBox="1">
            <a:spLocks/>
          </p:cNvSpPr>
          <p:nvPr/>
        </p:nvSpPr>
        <p:spPr>
          <a:xfrm>
            <a:off x="11186788" y="8453404"/>
            <a:ext cx="422846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dirty="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https://github.com/Kwonaiyo</a:t>
            </a:r>
            <a:endParaRPr lang="ko-KR" altLang="en-US" sz="2400" dirty="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6" name="텍스트 상자 1">
            <a:extLst>
              <a:ext uri="{FF2B5EF4-FFF2-40B4-BE49-F238E27FC236}">
                <a16:creationId xmlns:a16="http://schemas.microsoft.com/office/drawing/2014/main" id="{94987202-C1CF-D8FC-06F3-4D72D37E8421}"/>
              </a:ext>
            </a:extLst>
          </p:cNvPr>
          <p:cNvSpPr txBox="1">
            <a:spLocks/>
          </p:cNvSpPr>
          <p:nvPr/>
        </p:nvSpPr>
        <p:spPr>
          <a:xfrm>
            <a:off x="11186788" y="8936004"/>
            <a:ext cx="662749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Pretendard SemiBold" charset="0"/>
                <a:cs typeface="Pretendard SemiBold" charset="0"/>
              </a:rPr>
              <a:t>https://github.com/Kwonaiyo/hc_bus_Miniproj.git</a:t>
            </a:r>
            <a:endParaRPr lang="ko-KR" altLang="en-US" sz="2400" dirty="0">
              <a:solidFill>
                <a:schemeClr val="tx1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 descr="C:/Users/admin/AppData/Roaming/PolarisOffice/ETemp/9344_13288992/image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785" y="-443865"/>
              <a:ext cx="16646525" cy="1825625"/>
            </a:xfrm>
            <a:prstGeom prst="rect">
              <a:avLst/>
            </a:prstGeom>
            <a:noFill/>
          </p:spPr>
        </p:pic>
      </p:grpSp>
      <p:sp>
        <p:nvSpPr>
          <p:cNvPr id="5" name="Object 5"/>
          <p:cNvSpPr txBox="1"/>
          <p:nvPr/>
        </p:nvSpPr>
        <p:spPr>
          <a:xfrm>
            <a:off x="1376045" y="312420"/>
            <a:ext cx="8058150" cy="1075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>
                <a:solidFill>
                  <a:srgbClr val="F2F3F6"/>
                </a:solidFill>
                <a:latin typeface="Pretendard SemiBold" pitchFamily="34" charset="0"/>
                <a:cs typeface="Pretendard SemiBold" pitchFamily="34" charset="0"/>
              </a:rPr>
              <a:t>목차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045" y="2061210"/>
            <a:ext cx="5633085" cy="1141095"/>
            <a:chOff x="995045" y="2061210"/>
            <a:chExt cx="5633085" cy="1141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5045" y="2061210"/>
              <a:ext cx="5128260" cy="980440"/>
              <a:chOff x="995045" y="2061210"/>
              <a:chExt cx="5128260" cy="980440"/>
            </a:xfrm>
          </p:grpSpPr>
          <p:pic>
            <p:nvPicPr>
              <p:cNvPr id="18" name="Object 17" descr="C:/Users/admin/AppData/Roaming/PolarisOffice/ETemp/9344_13288992/image8.png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045" y="2061210"/>
                <a:ext cx="5128895" cy="981075"/>
              </a:xfrm>
              <a:prstGeom prst="rect">
                <a:avLst/>
              </a:prstGeom>
              <a:noFill/>
            </p:spPr>
          </p:pic>
        </p:grpSp>
        <p:sp>
          <p:nvSpPr>
            <p:cNvPr id="20" name="Object 20"/>
            <p:cNvSpPr txBox="1">
              <a:spLocks/>
            </p:cNvSpPr>
            <p:nvPr/>
          </p:nvSpPr>
          <p:spPr>
            <a:xfrm>
              <a:off x="1005840" y="2223135"/>
              <a:ext cx="1358265" cy="9798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0AACA"/>
                  </a:solidFill>
                  <a:latin typeface="Pretendard SemiBold" charset="0"/>
                  <a:cs typeface="Pretendard SemiBold" charset="0"/>
                </a:rPr>
                <a:t>01</a:t>
              </a:r>
              <a:endParaRPr lang="ko-KR" altLang="en-US" sz="3700">
                <a:solidFill>
                  <a:srgbClr val="00AACA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21" name="Object 21"/>
            <p:cNvSpPr txBox="1">
              <a:spLocks/>
            </p:cNvSpPr>
            <p:nvPr/>
          </p:nvSpPr>
          <p:spPr>
            <a:xfrm>
              <a:off x="1378585" y="2332990"/>
              <a:ext cx="5250180" cy="4768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프로젝트 </a:t>
              </a:r>
              <a:r>
                <a:rPr lang="ko-KR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팀원 소개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6607810" y="2046605"/>
            <a:ext cx="5633085" cy="1160145"/>
            <a:chOff x="6607810" y="2046605"/>
            <a:chExt cx="5633085" cy="116014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607810" y="2046605"/>
              <a:ext cx="5128260" cy="980440"/>
              <a:chOff x="6607810" y="2046605"/>
              <a:chExt cx="5128260" cy="980440"/>
            </a:xfrm>
          </p:grpSpPr>
          <p:pic>
            <p:nvPicPr>
              <p:cNvPr id="25" name="Object 24" descr="C:/Users/admin/AppData/Roaming/PolarisOffice/ETemp/9344_13288992/image9.png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07810" y="2046605"/>
                <a:ext cx="5128895" cy="981075"/>
              </a:xfrm>
              <a:prstGeom prst="rect">
                <a:avLst/>
              </a:prstGeom>
              <a:noFill/>
            </p:spPr>
          </p:pic>
        </p:grpSp>
        <p:sp>
          <p:nvSpPr>
            <p:cNvPr id="27" name="Object 27"/>
            <p:cNvSpPr txBox="1">
              <a:spLocks/>
            </p:cNvSpPr>
            <p:nvPr/>
          </p:nvSpPr>
          <p:spPr>
            <a:xfrm>
              <a:off x="6618605" y="2208530"/>
              <a:ext cx="1358265" cy="9988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18AAAA"/>
                  </a:solidFill>
                  <a:latin typeface="Pretendard SemiBold" charset="0"/>
                  <a:cs typeface="Pretendard SemiBold" charset="0"/>
                </a:rPr>
                <a:t>02</a:t>
              </a:r>
              <a:endParaRPr lang="ko-KR" altLang="en-US" sz="3700">
                <a:solidFill>
                  <a:srgbClr val="18AAAA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28" name="Object 28"/>
            <p:cNvSpPr txBox="1">
              <a:spLocks/>
            </p:cNvSpPr>
            <p:nvPr/>
          </p:nvSpPr>
          <p:spPr>
            <a:xfrm>
              <a:off x="6991350" y="2318385"/>
              <a:ext cx="5250180" cy="4768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프로젝트</a:t>
              </a:r>
              <a:r>
                <a:rPr lang="ko-KR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 주제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2176760" y="2046605"/>
            <a:ext cx="5633085" cy="1160145"/>
            <a:chOff x="12176760" y="2046605"/>
            <a:chExt cx="5633085" cy="116014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76760" y="2046605"/>
              <a:ext cx="5128260" cy="980440"/>
              <a:chOff x="12176760" y="2046605"/>
              <a:chExt cx="5128260" cy="980440"/>
            </a:xfrm>
          </p:grpSpPr>
          <p:pic>
            <p:nvPicPr>
              <p:cNvPr id="32" name="Object 31" descr="C:/Users/admin/AppData/Roaming/PolarisOffice/ETemp/9344_13288992/image10.png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176760" y="2046605"/>
                <a:ext cx="5128895" cy="981075"/>
              </a:xfrm>
              <a:prstGeom prst="rect">
                <a:avLst/>
              </a:prstGeom>
              <a:noFill/>
            </p:spPr>
          </p:pic>
        </p:grpSp>
        <p:sp>
          <p:nvSpPr>
            <p:cNvPr id="34" name="Object 34"/>
            <p:cNvSpPr txBox="1">
              <a:spLocks/>
            </p:cNvSpPr>
            <p:nvPr/>
          </p:nvSpPr>
          <p:spPr>
            <a:xfrm>
              <a:off x="12187555" y="2208530"/>
              <a:ext cx="1358265" cy="9988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7B797"/>
                  </a:solidFill>
                  <a:latin typeface="Pretendard SemiBold" charset="0"/>
                  <a:cs typeface="Pretendard SemiBold" charset="0"/>
                </a:rPr>
                <a:t>03</a:t>
              </a:r>
              <a:endParaRPr lang="ko-KR" altLang="en-US" sz="3700">
                <a:solidFill>
                  <a:srgbClr val="07B797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35" name="Object 35"/>
            <p:cNvSpPr txBox="1">
              <a:spLocks/>
            </p:cNvSpPr>
            <p:nvPr/>
          </p:nvSpPr>
          <p:spPr>
            <a:xfrm>
              <a:off x="12560300" y="2318385"/>
              <a:ext cx="5250180" cy="4768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프로젝트 </a:t>
              </a:r>
              <a:r>
                <a:rPr lang="ko-KR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구축 효과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995045" y="3855085"/>
            <a:ext cx="5633085" cy="1137285"/>
            <a:chOff x="995045" y="3855085"/>
            <a:chExt cx="5633085" cy="11372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95045" y="3855085"/>
              <a:ext cx="5128260" cy="980440"/>
              <a:chOff x="995045" y="3855085"/>
              <a:chExt cx="5128260" cy="980440"/>
            </a:xfrm>
          </p:grpSpPr>
          <p:pic>
            <p:nvPicPr>
              <p:cNvPr id="39" name="Object 38" descr="C:/Users/admin/AppData/Roaming/PolarisOffice/ETemp/9344_13288992/image11.png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045" y="3855085"/>
                <a:ext cx="5128895" cy="981075"/>
              </a:xfrm>
              <a:prstGeom prst="rect">
                <a:avLst/>
              </a:prstGeom>
              <a:noFill/>
            </p:spPr>
          </p:pic>
        </p:grpSp>
        <p:sp>
          <p:nvSpPr>
            <p:cNvPr id="41" name="Object 41"/>
            <p:cNvSpPr txBox="1">
              <a:spLocks/>
            </p:cNvSpPr>
            <p:nvPr/>
          </p:nvSpPr>
          <p:spPr>
            <a:xfrm>
              <a:off x="1005840" y="4016375"/>
              <a:ext cx="1358265" cy="9766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0AACA"/>
                  </a:solidFill>
                  <a:latin typeface="Pretendard SemiBold" charset="0"/>
                  <a:cs typeface="Pretendard SemiBold" charset="0"/>
                </a:rPr>
                <a:t>04</a:t>
              </a:r>
              <a:endParaRPr lang="ko-KR" altLang="en-US" sz="3700">
                <a:solidFill>
                  <a:srgbClr val="00AACA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42" name="Object 42"/>
            <p:cNvSpPr txBox="1">
              <a:spLocks/>
            </p:cNvSpPr>
            <p:nvPr/>
          </p:nvSpPr>
          <p:spPr>
            <a:xfrm>
              <a:off x="1378585" y="4126865"/>
              <a:ext cx="5250180" cy="4768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개발 스택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6593205" y="3854450"/>
            <a:ext cx="5662295" cy="980440"/>
            <a:chOff x="6593205" y="3854450"/>
            <a:chExt cx="5662295" cy="98044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593205" y="3854450"/>
              <a:ext cx="5128260" cy="980440"/>
              <a:chOff x="6593205" y="3854450"/>
              <a:chExt cx="5128260" cy="980440"/>
            </a:xfrm>
          </p:grpSpPr>
          <p:pic>
            <p:nvPicPr>
              <p:cNvPr id="53" name="Object 52" descr="C:/Users/admin/AppData/Roaming/PolarisOffice/ETemp/9344_13288992/image13.png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93205" y="3854450"/>
                <a:ext cx="5128895" cy="981075"/>
              </a:xfrm>
              <a:prstGeom prst="rect">
                <a:avLst/>
              </a:prstGeom>
              <a:noFill/>
            </p:spPr>
          </p:pic>
        </p:grpSp>
        <p:sp>
          <p:nvSpPr>
            <p:cNvPr id="55" name="Object 55"/>
            <p:cNvSpPr txBox="1">
              <a:spLocks/>
            </p:cNvSpPr>
            <p:nvPr/>
          </p:nvSpPr>
          <p:spPr>
            <a:xfrm>
              <a:off x="6604000" y="4016375"/>
              <a:ext cx="1358265" cy="6610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7B797"/>
                  </a:solidFill>
                  <a:latin typeface="Pretendard SemiBold" charset="0"/>
                  <a:cs typeface="Pretendard SemiBold" charset="0"/>
                </a:rPr>
                <a:t>0</a:t>
              </a:r>
              <a:r>
                <a:rPr lang="ko-KR" sz="3700">
                  <a:solidFill>
                    <a:srgbClr val="07B797"/>
                  </a:solidFill>
                  <a:latin typeface="Pretendard SemiBold" charset="0"/>
                  <a:cs typeface="Pretendard SemiBold" charset="0"/>
                </a:rPr>
                <a:t>5</a:t>
              </a:r>
              <a:endParaRPr lang="ko-KR" altLang="en-US" sz="3700">
                <a:solidFill>
                  <a:srgbClr val="07B797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56" name="Object 56"/>
            <p:cNvSpPr txBox="1">
              <a:spLocks/>
            </p:cNvSpPr>
            <p:nvPr/>
          </p:nvSpPr>
          <p:spPr>
            <a:xfrm>
              <a:off x="7005955" y="4111625"/>
              <a:ext cx="5250180" cy="4768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시스템 흐름도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17" name="그룹 1017"/>
          <p:cNvGrpSpPr/>
          <p:nvPr/>
        </p:nvGrpSpPr>
        <p:grpSpPr>
          <a:xfrm>
            <a:off x="12177395" y="3842385"/>
            <a:ext cx="5633085" cy="980440"/>
            <a:chOff x="12177395" y="3842385"/>
            <a:chExt cx="5633085" cy="98044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177395" y="3842385"/>
              <a:ext cx="5128260" cy="980440"/>
              <a:chOff x="12177395" y="3842385"/>
              <a:chExt cx="5128260" cy="980440"/>
            </a:xfrm>
          </p:grpSpPr>
          <p:pic>
            <p:nvPicPr>
              <p:cNvPr id="60" name="Object 59" descr="C:/Users/admin/AppData/Roaming/PolarisOffice/ETemp/9344_13288992/image14.png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177395" y="3842385"/>
                <a:ext cx="5128895" cy="981075"/>
              </a:xfrm>
              <a:prstGeom prst="rect">
                <a:avLst/>
              </a:prstGeom>
              <a:noFill/>
            </p:spPr>
          </p:pic>
        </p:grpSp>
        <p:sp>
          <p:nvSpPr>
            <p:cNvPr id="62" name="Object 62"/>
            <p:cNvSpPr txBox="1">
              <a:spLocks/>
            </p:cNvSpPr>
            <p:nvPr/>
          </p:nvSpPr>
          <p:spPr>
            <a:xfrm>
              <a:off x="12188190" y="4003675"/>
              <a:ext cx="1358265" cy="6610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0AACA"/>
                  </a:solidFill>
                  <a:latin typeface="Pretendard SemiBold" charset="0"/>
                  <a:cs typeface="Pretendard SemiBold" charset="0"/>
                </a:rPr>
                <a:t>0</a:t>
              </a:r>
              <a:r>
                <a:rPr lang="ko-KR" sz="3700">
                  <a:solidFill>
                    <a:srgbClr val="00AACA"/>
                  </a:solidFill>
                  <a:latin typeface="Pretendard SemiBold" charset="0"/>
                  <a:cs typeface="Pretendard SemiBold" charset="0"/>
                </a:rPr>
                <a:t>6</a:t>
              </a:r>
              <a:endParaRPr lang="ko-KR" altLang="en-US" sz="3700">
                <a:solidFill>
                  <a:srgbClr val="00AACA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63" name="Object 63"/>
            <p:cNvSpPr txBox="1">
              <a:spLocks/>
            </p:cNvSpPr>
            <p:nvPr/>
          </p:nvSpPr>
          <p:spPr>
            <a:xfrm>
              <a:off x="12560935" y="4114165"/>
              <a:ext cx="5250180" cy="4768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주요 화면</a:t>
              </a:r>
              <a:r>
                <a:rPr lang="ko-KR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 소개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19" name="그룹 1019"/>
          <p:cNvGrpSpPr/>
          <p:nvPr/>
        </p:nvGrpSpPr>
        <p:grpSpPr>
          <a:xfrm>
            <a:off x="995045" y="5830570"/>
            <a:ext cx="5633085" cy="980440"/>
            <a:chOff x="995045" y="5830570"/>
            <a:chExt cx="5633085" cy="98044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95045" y="5830570"/>
              <a:ext cx="5128260" cy="980440"/>
              <a:chOff x="995045" y="5830570"/>
              <a:chExt cx="5128260" cy="980440"/>
            </a:xfrm>
          </p:grpSpPr>
          <p:pic>
            <p:nvPicPr>
              <p:cNvPr id="67" name="Object 66" descr="C:/Users/admin/AppData/Roaming/PolarisOffice/ETemp/9344_13288992/image15.png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5045" y="5830570"/>
                <a:ext cx="5128895" cy="981075"/>
              </a:xfrm>
              <a:prstGeom prst="rect">
                <a:avLst/>
              </a:prstGeom>
              <a:noFill/>
            </p:spPr>
          </p:pic>
        </p:grpSp>
        <p:sp>
          <p:nvSpPr>
            <p:cNvPr id="69" name="Object 69"/>
            <p:cNvSpPr txBox="1">
              <a:spLocks/>
            </p:cNvSpPr>
            <p:nvPr/>
          </p:nvSpPr>
          <p:spPr>
            <a:xfrm>
              <a:off x="1005840" y="5991860"/>
              <a:ext cx="1358265" cy="6610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0AACA"/>
                  </a:solidFill>
                  <a:latin typeface="Pretendard SemiBold" charset="0"/>
                  <a:cs typeface="Pretendard SemiBold" charset="0"/>
                </a:rPr>
                <a:t>0</a:t>
              </a:r>
              <a:r>
                <a:rPr lang="ko-KR" sz="3700">
                  <a:solidFill>
                    <a:srgbClr val="00AACA"/>
                  </a:solidFill>
                  <a:latin typeface="Pretendard SemiBold" charset="0"/>
                  <a:cs typeface="Pretendard SemiBold" charset="0"/>
                </a:rPr>
                <a:t>7</a:t>
              </a:r>
              <a:endParaRPr lang="ko-KR" altLang="en-US" sz="3700">
                <a:solidFill>
                  <a:srgbClr val="00AACA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70" name="Object 70"/>
            <p:cNvSpPr txBox="1">
              <a:spLocks/>
            </p:cNvSpPr>
            <p:nvPr/>
          </p:nvSpPr>
          <p:spPr>
            <a:xfrm>
              <a:off x="1378585" y="6102350"/>
              <a:ext cx="5250180" cy="4768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동영상 </a:t>
              </a:r>
              <a:r>
                <a:rPr lang="en-US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시연 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21" name="그룹 1021"/>
          <p:cNvGrpSpPr/>
          <p:nvPr/>
        </p:nvGrpSpPr>
        <p:grpSpPr>
          <a:xfrm>
            <a:off x="6607810" y="5830570"/>
            <a:ext cx="5633085" cy="980440"/>
            <a:chOff x="6607810" y="5830570"/>
            <a:chExt cx="5633085" cy="98044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607810" y="5830570"/>
              <a:ext cx="5128260" cy="980440"/>
              <a:chOff x="6607810" y="5830570"/>
              <a:chExt cx="5128260" cy="980440"/>
            </a:xfrm>
          </p:grpSpPr>
          <p:pic>
            <p:nvPicPr>
              <p:cNvPr id="74" name="Object 73" descr="C:/Users/admin/AppData/Roaming/PolarisOffice/ETemp/9344_13288992/image16.png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07810" y="5830570"/>
                <a:ext cx="5128895" cy="981075"/>
              </a:xfrm>
              <a:prstGeom prst="rect">
                <a:avLst/>
              </a:prstGeom>
              <a:noFill/>
            </p:spPr>
          </p:pic>
        </p:grpSp>
        <p:sp>
          <p:nvSpPr>
            <p:cNvPr id="76" name="Object 76"/>
            <p:cNvSpPr txBox="1">
              <a:spLocks/>
            </p:cNvSpPr>
            <p:nvPr/>
          </p:nvSpPr>
          <p:spPr>
            <a:xfrm>
              <a:off x="6618605" y="5991860"/>
              <a:ext cx="1358265" cy="6610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7B797"/>
                  </a:solidFill>
                  <a:latin typeface="Pretendard SemiBold" charset="0"/>
                  <a:cs typeface="Pretendard SemiBold" charset="0"/>
                </a:rPr>
                <a:t>0</a:t>
              </a:r>
              <a:r>
                <a:rPr lang="ko-KR" sz="3700">
                  <a:solidFill>
                    <a:srgbClr val="07B797"/>
                  </a:solidFill>
                  <a:latin typeface="Pretendard SemiBold" charset="0"/>
                  <a:cs typeface="Pretendard SemiBold" charset="0"/>
                </a:rPr>
                <a:t>8</a:t>
              </a:r>
              <a:endParaRPr lang="ko-KR" altLang="en-US" sz="3700">
                <a:solidFill>
                  <a:srgbClr val="07B797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77" name="Object 77"/>
            <p:cNvSpPr txBox="1">
              <a:spLocks/>
            </p:cNvSpPr>
            <p:nvPr/>
          </p:nvSpPr>
          <p:spPr>
            <a:xfrm>
              <a:off x="6991350" y="6102350"/>
              <a:ext cx="5250180" cy="4768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느낀점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045" y="312420"/>
            <a:ext cx="770763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1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프로젝트 팀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원 소개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660" y="8296275"/>
            <a:ext cx="2880360" cy="860425"/>
            <a:chOff x="1343660" y="8296275"/>
            <a:chExt cx="2880360" cy="860425"/>
          </a:xfrm>
        </p:grpSpPr>
        <p:sp>
          <p:nvSpPr>
            <p:cNvPr id="13" name="Object 13"/>
            <p:cNvSpPr txBox="1"/>
            <p:nvPr/>
          </p:nvSpPr>
          <p:spPr>
            <a:xfrm>
              <a:off x="623570" y="8841105"/>
              <a:ext cx="4319905" cy="4737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-  전체적인 부분 보완점 검토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21740" y="8296275"/>
              <a:ext cx="3124200" cy="6667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500" dirty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이진우</a:t>
              </a:r>
              <a:endParaRPr 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19120" y="6348095"/>
            <a:ext cx="5661660" cy="4737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- 시스템 유지 보수 및 프로젝트 흐름 가이드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387215" y="6747510"/>
            <a:ext cx="3124200" cy="666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조해찬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840345" y="8296275"/>
            <a:ext cx="2701290" cy="1241425"/>
            <a:chOff x="7840345" y="8296275"/>
            <a:chExt cx="2701290" cy="1241425"/>
          </a:xfrm>
        </p:grpSpPr>
        <p:sp>
          <p:nvSpPr>
            <p:cNvPr id="19" name="Object 19"/>
            <p:cNvSpPr txBox="1"/>
            <p:nvPr/>
          </p:nvSpPr>
          <p:spPr>
            <a:xfrm>
              <a:off x="7164705" y="8841105"/>
              <a:ext cx="4051300" cy="1045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- 기획서 작성</a:t>
              </a:r>
            </a:p>
            <a:p>
              <a:pPr algn="ctr"/>
              <a:r>
                <a:rPr 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- 피피티 제작</a:t>
              </a:r>
              <a:endParaRPr lang="en-US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7628255" y="8296275"/>
              <a:ext cx="3124200" cy="6667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500" dirty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강명서</a:t>
              </a:r>
              <a:endParaRPr lang="en-US"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717915" y="6156325"/>
            <a:ext cx="728408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- 주제 선정</a:t>
            </a:r>
          </a:p>
          <a:p>
            <a:pPr algn="ctr"/>
            <a:r>
              <a: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- 공공 데이터 포털에서 Open API 받아오는 방법 소개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0798175" y="6892925"/>
            <a:ext cx="3124200" cy="666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권문규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2709525" y="8726170"/>
            <a:ext cx="5763895" cy="46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- 버스 노선 검색해서 버스 정보 찾는 웹 개발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4029690" y="8296275"/>
            <a:ext cx="3124200" cy="666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정원영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2477135" y="7406640"/>
            <a:ext cx="13402945" cy="665480"/>
            <a:chOff x="2477135" y="7406640"/>
            <a:chExt cx="13402945" cy="6654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7135" y="7406640"/>
              <a:ext cx="13402945" cy="6654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37485" y="7240270"/>
            <a:ext cx="309880" cy="28575"/>
            <a:chOff x="2737485" y="7240270"/>
            <a:chExt cx="309880" cy="285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320000">
              <a:off x="2737485" y="7240270"/>
              <a:ext cx="309880" cy="28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8275" y="7259320"/>
            <a:ext cx="226060" cy="28575"/>
            <a:chOff x="9058275" y="7259320"/>
            <a:chExt cx="226060" cy="28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058275" y="7259320"/>
              <a:ext cx="226060" cy="285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47245" y="8215630"/>
            <a:ext cx="226060" cy="28575"/>
            <a:chOff x="12247245" y="8215630"/>
            <a:chExt cx="226060" cy="285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60000">
              <a:off x="12247245" y="8215630"/>
              <a:ext cx="226060" cy="285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26055" y="7258050"/>
            <a:ext cx="222885" cy="28575"/>
            <a:chOff x="15426055" y="7258050"/>
            <a:chExt cx="222885" cy="285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426055" y="7258050"/>
              <a:ext cx="222885" cy="2857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36515" y="1498600"/>
            <a:ext cx="8012430" cy="4512310"/>
            <a:chOff x="5136515" y="1498600"/>
            <a:chExt cx="8012430" cy="45123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6515" y="1498600"/>
              <a:ext cx="8012430" cy="45123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90715" y="3148330"/>
            <a:ext cx="475615" cy="632460"/>
            <a:chOff x="6990715" y="3148330"/>
            <a:chExt cx="475615" cy="6324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0715" y="3148330"/>
              <a:ext cx="475615" cy="6324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81060" y="2838450"/>
            <a:ext cx="302260" cy="325755"/>
            <a:chOff x="8481060" y="2838450"/>
            <a:chExt cx="302260" cy="32575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81060" y="2838450"/>
              <a:ext cx="302260" cy="325755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045" y="312420"/>
            <a:ext cx="787019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2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프로젝트 주제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1095" y="2597785"/>
            <a:ext cx="6450965" cy="2640330"/>
            <a:chOff x="2411095" y="2597785"/>
            <a:chExt cx="6450965" cy="26403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1095" y="2597785"/>
              <a:ext cx="6450965" cy="264033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/>
          </p:cNvSpPr>
          <p:nvPr/>
        </p:nvSpPr>
        <p:spPr>
          <a:xfrm>
            <a:off x="2617470" y="3695700"/>
            <a:ext cx="6021705" cy="10772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(1)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버스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ko-KR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노선 정보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를 한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눈에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확인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가능하다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.</a:t>
            </a:r>
            <a:endParaRPr lang="ko-KR" altLang="en-US" sz="1600" dirty="0">
              <a:solidFill>
                <a:srgbClr val="444444"/>
              </a:solidFill>
              <a:latin typeface="Pretendard" charset="0"/>
              <a:cs typeface="Pretendard" charset="0"/>
            </a:endParaRPr>
          </a:p>
          <a:p>
            <a:pPr marL="0" indent="0" algn="just" latinLnBrk="0">
              <a:buFontTx/>
              <a:buNone/>
            </a:pP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(2)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홈으로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돌아가기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,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다시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검색하기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,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정렬하기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기능이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있다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. </a:t>
            </a:r>
            <a:endParaRPr lang="ko-KR" altLang="en-US" sz="1600" dirty="0">
              <a:solidFill>
                <a:srgbClr val="444444"/>
              </a:solidFill>
              <a:latin typeface="Pretendard" charset="0"/>
              <a:cs typeface="Pretendard" charset="0"/>
            </a:endParaRPr>
          </a:p>
          <a:p>
            <a:pPr marL="0" indent="0" algn="just" latinLnBrk="0">
              <a:buFontTx/>
              <a:buNone/>
            </a:pP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(3)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버스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정보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표에서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버스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종류를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서로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다른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색깔로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구분해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놓았다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. </a:t>
            </a:r>
            <a:endParaRPr lang="ko-KR" altLang="en-US" sz="1600" dirty="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5850" y="2832100"/>
            <a:ext cx="1245870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5109210" y="2803525"/>
            <a:ext cx="3245485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1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버스 노선 </a:t>
            </a:r>
            <a:r>
              <a:rPr lang="ko-KR" sz="21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정보 조회</a:t>
            </a:r>
            <a:endParaRPr lang="ko-KR" altLang="en-US" sz="21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424035" y="2597785"/>
            <a:ext cx="6450965" cy="2640330"/>
            <a:chOff x="9424035" y="2597785"/>
            <a:chExt cx="6450965" cy="26403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4035" y="2597785"/>
              <a:ext cx="6450965" cy="264033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689455" y="2832100"/>
            <a:ext cx="1245870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/>
          <p:cNvSpPr txBox="1">
            <a:spLocks/>
          </p:cNvSpPr>
          <p:nvPr/>
        </p:nvSpPr>
        <p:spPr>
          <a:xfrm>
            <a:off x="9601201" y="3695700"/>
            <a:ext cx="606933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(1)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버스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정류장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이름으로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검색</a:t>
            </a:r>
            <a:r>
              <a:rPr lang="ko-KR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한다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. </a:t>
            </a:r>
            <a:endParaRPr lang="ko-KR" altLang="en-US" sz="1600" dirty="0">
              <a:solidFill>
                <a:srgbClr val="444444"/>
              </a:solidFill>
              <a:latin typeface="Pretendard" charset="0"/>
              <a:cs typeface="Pretendard" charset="0"/>
            </a:endParaRPr>
          </a:p>
          <a:p>
            <a:pPr marL="0" indent="0" algn="just" latinLnBrk="0">
              <a:buFontTx/>
              <a:buNone/>
            </a:pP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(2) </a:t>
            </a:r>
            <a:r>
              <a:rPr lang="ko-KR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다음 정류장 이름 선택(방향 지정) 시 해당 정류장의 버스 도착 예정 시간을 조회할 수 있다</a:t>
            </a:r>
            <a:r>
              <a:rPr 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. </a:t>
            </a:r>
            <a:endParaRPr lang="ko-KR" altLang="en-US" sz="1600" dirty="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88855" y="2803525"/>
            <a:ext cx="3245485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21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버스 </a:t>
            </a:r>
            <a:r>
              <a:rPr lang="ko-KR" sz="21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도착 예정 시간 조회</a:t>
            </a:r>
            <a:endParaRPr lang="ko-KR" altLang="en-US" sz="21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2411095" y="5735320"/>
            <a:ext cx="6450965" cy="2640330"/>
            <a:chOff x="2411095" y="5735320"/>
            <a:chExt cx="6450965" cy="26403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1095" y="5735320"/>
              <a:ext cx="6450965" cy="264033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346325" y="5973445"/>
            <a:ext cx="1245870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3</a:t>
            </a:r>
            <a:endParaRPr lang="en-US" dirty="0"/>
          </a:p>
        </p:txBody>
      </p:sp>
      <p:sp>
        <p:nvSpPr>
          <p:cNvPr id="28" name="Object 28"/>
          <p:cNvSpPr txBox="1">
            <a:spLocks/>
          </p:cNvSpPr>
          <p:nvPr/>
        </p:nvSpPr>
        <p:spPr>
          <a:xfrm>
            <a:off x="2617470" y="6819900"/>
            <a:ext cx="6021705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ko-KR" alt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기존 네이버 지도 </a:t>
            </a:r>
            <a:r>
              <a:rPr lang="ko-KR" altLang="en-US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어플에서</a:t>
            </a:r>
            <a:r>
              <a:rPr lang="ko-KR" alt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버스 도착 예정 정보를 확인하기 위해서는 노선번호 검색 후 정류장을 클릭해서 확인해야 하는 번거로움이 있었다</a:t>
            </a:r>
            <a:r>
              <a:rPr lang="en-US" altLang="ko-KR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. </a:t>
            </a:r>
            <a:r>
              <a:rPr lang="ko-KR" altLang="en-US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그래서 이 단계를 간소화 해보고자 했다</a:t>
            </a:r>
            <a:r>
              <a:rPr lang="en-US" altLang="ko-KR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.</a:t>
            </a:r>
            <a:endParaRPr lang="ko-KR" altLang="en-US" sz="1600" dirty="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60395" y="5925820"/>
            <a:ext cx="51943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sz="21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주제 선정 이유</a:t>
            </a:r>
            <a:endParaRPr lang="ko-KR" altLang="en-US" sz="21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9424035" y="5735320"/>
            <a:ext cx="6450965" cy="2640330"/>
            <a:chOff x="9424035" y="5735320"/>
            <a:chExt cx="6450965" cy="2640330"/>
          </a:xfrm>
        </p:grpSpPr>
        <p:pic>
          <p:nvPicPr>
            <p:cNvPr id="31" name="Object 30" descr="C:/Users/admin/AppData/Roaming/PolarisOffice/ETemp/9344_13288992/image38.pn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4035" y="5735320"/>
              <a:ext cx="6451600" cy="2640965"/>
            </a:xfrm>
            <a:prstGeom prst="rect">
              <a:avLst/>
            </a:prstGeom>
            <a:noFill/>
          </p:spPr>
        </p:pic>
      </p:grpSp>
      <p:sp>
        <p:nvSpPr>
          <p:cNvPr id="33" name="Object 33"/>
          <p:cNvSpPr txBox="1"/>
          <p:nvPr/>
        </p:nvSpPr>
        <p:spPr>
          <a:xfrm>
            <a:off x="14670405" y="5973445"/>
            <a:ext cx="1245870" cy="801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4</a:t>
            </a:r>
            <a:endParaRPr lang="en-US" dirty="0"/>
          </a:p>
        </p:txBody>
      </p:sp>
      <p:sp>
        <p:nvSpPr>
          <p:cNvPr id="34" name="Object 34"/>
          <p:cNvSpPr txBox="1">
            <a:spLocks/>
          </p:cNvSpPr>
          <p:nvPr/>
        </p:nvSpPr>
        <p:spPr>
          <a:xfrm>
            <a:off x="9601200" y="6819900"/>
            <a:ext cx="6069330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ko-KR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공공 데이터 포털에서 </a:t>
            </a:r>
            <a:r>
              <a:rPr lang="ko-KR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Open</a:t>
            </a:r>
            <a:r>
              <a:rPr lang="ko-KR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ko-KR" sz="1600" dirty="0" err="1">
                <a:solidFill>
                  <a:srgbClr val="444444"/>
                </a:solidFill>
                <a:latin typeface="Pretendard" charset="0"/>
                <a:cs typeface="Pretendard" charset="0"/>
              </a:rPr>
              <a:t>API를</a:t>
            </a:r>
            <a:r>
              <a:rPr lang="ko-KR" sz="1600" dirty="0">
                <a:solidFill>
                  <a:srgbClr val="444444"/>
                </a:solidFill>
                <a:latin typeface="Pretendard" charset="0"/>
                <a:cs typeface="Pretendard" charset="0"/>
              </a:rPr>
              <a:t> 받아와서 활용해 봄으로써 실시간으로 데이터를 수집하는 방법을 경험해 봤고 그 데이터를 처리하는 경험을 할 수 있었다.</a:t>
            </a:r>
            <a:endParaRPr lang="ko-KR" altLang="en-US" sz="1600" dirty="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sp>
        <p:nvSpPr>
          <p:cNvPr id="35" name="Object 35"/>
          <p:cNvSpPr txBox="1">
            <a:spLocks/>
          </p:cNvSpPr>
          <p:nvPr/>
        </p:nvSpPr>
        <p:spPr>
          <a:xfrm>
            <a:off x="9890125" y="5925820"/>
            <a:ext cx="493776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1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배운 점</a:t>
            </a:r>
            <a:endParaRPr lang="ko-KR" altLang="en-US" sz="21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/>
          </p:cNvSpPr>
          <p:nvPr/>
        </p:nvSpPr>
        <p:spPr>
          <a:xfrm>
            <a:off x="1376045" y="312420"/>
            <a:ext cx="805878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3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프로젝트 구축 효과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/>
          </p:cNvSpPr>
          <p:nvPr/>
        </p:nvSpPr>
        <p:spPr>
          <a:xfrm>
            <a:off x="2071370" y="6438265"/>
            <a:ext cx="6649720" cy="9791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1700">
                <a:solidFill>
                  <a:srgbClr val="444444"/>
                </a:solidFill>
                <a:latin typeface="Pretendard" charset="0"/>
                <a:cs typeface="Pretendard" charset="0"/>
              </a:rPr>
              <a:t>버스 노선 검색과 버스 정류장 검색 서비스가 분리되어 있어 사용자에게 검색 선택권을 제공 할 수 있다. </a:t>
            </a:r>
            <a:endParaRPr lang="ko-KR" altLang="en-US" sz="170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605655" y="3195320"/>
            <a:ext cx="1638300" cy="1898015"/>
            <a:chOff x="4605655" y="3195320"/>
            <a:chExt cx="1638300" cy="1898015"/>
          </a:xfrm>
        </p:grpSpPr>
        <p:sp>
          <p:nvSpPr>
            <p:cNvPr id="14" name="Object 14"/>
            <p:cNvSpPr txBox="1">
              <a:spLocks/>
            </p:cNvSpPr>
            <p:nvPr/>
          </p:nvSpPr>
          <p:spPr>
            <a:xfrm>
              <a:off x="4385945" y="4427855"/>
              <a:ext cx="2078990" cy="9988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01</a:t>
              </a:r>
              <a:endParaRPr lang="ko-KR" alt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4605655" y="4353560"/>
              <a:ext cx="1638300" cy="35560"/>
              <a:chOff x="4605655" y="4353560"/>
              <a:chExt cx="1638300" cy="35560"/>
            </a:xfrm>
          </p:grpSpPr>
          <p:pic>
            <p:nvPicPr>
              <p:cNvPr id="16" name="Object 15" descr="C:/Users/admin/AppData/Roaming/PolarisOffice/ETemp/9344_13288992/image43.pn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05655" y="4353560"/>
                <a:ext cx="1638935" cy="36195"/>
              </a:xfrm>
              <a:prstGeom prst="rect">
                <a:avLst/>
              </a:prstGeom>
              <a:noFill/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12360" y="3195320"/>
              <a:ext cx="1024255" cy="1024255"/>
              <a:chOff x="4912360" y="3195320"/>
              <a:chExt cx="1024255" cy="1024255"/>
            </a:xfrm>
          </p:grpSpPr>
          <p:pic>
            <p:nvPicPr>
              <p:cNvPr id="19" name="Object 18" descr="C:/Users/admin/AppData/Roaming/PolarisOffice/ETemp/9344_13288992/image44.png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12360" y="3195320"/>
                <a:ext cx="1024890" cy="102489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2" name="Object 22"/>
          <p:cNvSpPr txBox="1">
            <a:spLocks/>
          </p:cNvSpPr>
          <p:nvPr/>
        </p:nvSpPr>
        <p:spPr>
          <a:xfrm>
            <a:off x="2806700" y="6010275"/>
            <a:ext cx="5236845" cy="488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18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노선 및 버스 정류장 검색 기능</a:t>
            </a:r>
            <a:endParaRPr lang="ko-KR" altLang="en-US" sz="18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23" name="Object 23"/>
          <p:cNvSpPr txBox="1">
            <a:spLocks/>
          </p:cNvSpPr>
          <p:nvPr/>
        </p:nvSpPr>
        <p:spPr>
          <a:xfrm>
            <a:off x="8521700" y="6438265"/>
            <a:ext cx="7440930" cy="615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1700">
                <a:solidFill>
                  <a:srgbClr val="444444"/>
                </a:solidFill>
                <a:latin typeface="Pretendard" charset="0"/>
                <a:cs typeface="Pretendard" charset="0"/>
              </a:rPr>
              <a:t>기존 네이버 지도에서 원하는 버스 정류장의 도착 예정 시간을 조회할 때보다 검색에 소요되는 과정 및 시간을 단축시켜보자 했다.</a:t>
            </a:r>
            <a:endParaRPr lang="ko-KR" altLang="en-US" sz="170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363325" y="3202940"/>
            <a:ext cx="1638300" cy="1869440"/>
            <a:chOff x="11363325" y="3202940"/>
            <a:chExt cx="1638300" cy="18694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646535" y="3202940"/>
              <a:ext cx="1071880" cy="1071880"/>
              <a:chOff x="11646535" y="3202940"/>
              <a:chExt cx="1071880" cy="1071880"/>
            </a:xfrm>
          </p:grpSpPr>
          <p:pic>
            <p:nvPicPr>
              <p:cNvPr id="26" name="Object 25" descr="C:/Users/admin/AppData/Roaming/PolarisOffice/ETemp/9344_13288992/image45.png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46535" y="3202940"/>
                <a:ext cx="1072515" cy="1072515"/>
              </a:xfrm>
              <a:prstGeom prst="rect">
                <a:avLst/>
              </a:prstGeom>
              <a:noFill/>
            </p:spPr>
          </p:pic>
        </p:grpSp>
        <p:sp>
          <p:nvSpPr>
            <p:cNvPr id="28" name="Object 28"/>
            <p:cNvSpPr txBox="1">
              <a:spLocks/>
            </p:cNvSpPr>
            <p:nvPr/>
          </p:nvSpPr>
          <p:spPr>
            <a:xfrm>
              <a:off x="11143615" y="4419600"/>
              <a:ext cx="2078990" cy="9798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02</a:t>
              </a:r>
              <a:endParaRPr lang="ko-KR" alt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1363325" y="4345940"/>
              <a:ext cx="1638300" cy="35560"/>
              <a:chOff x="11363325" y="4345940"/>
              <a:chExt cx="1638300" cy="35560"/>
            </a:xfrm>
          </p:grpSpPr>
          <p:pic>
            <p:nvPicPr>
              <p:cNvPr id="30" name="Object 29" descr="C:/Users/admin/AppData/Roaming/PolarisOffice/ETemp/9344_13288992/image46.pn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63325" y="4345940"/>
                <a:ext cx="1638935" cy="36195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3" name="Object 33"/>
          <p:cNvSpPr txBox="1">
            <a:spLocks/>
          </p:cNvSpPr>
          <p:nvPr/>
        </p:nvSpPr>
        <p:spPr>
          <a:xfrm>
            <a:off x="9564370" y="6002655"/>
            <a:ext cx="5236845" cy="488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1800">
                <a:solidFill>
                  <a:srgbClr val="07B797"/>
                </a:solidFill>
                <a:latin typeface="Pretendard SemiBold" charset="0"/>
                <a:cs typeface="Pretendard SemiBold" charset="0"/>
              </a:rPr>
              <a:t>검색 효율성 증가</a:t>
            </a:r>
            <a:endParaRPr lang="ko-KR" altLang="en-US" sz="1800">
              <a:solidFill>
                <a:srgbClr val="07B797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045" y="312420"/>
            <a:ext cx="36722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4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개발 스택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24690" y="6015355"/>
            <a:ext cx="4374515" cy="2543175"/>
            <a:chOff x="12124690" y="6015355"/>
            <a:chExt cx="4374515" cy="25431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4690" y="6015355"/>
              <a:ext cx="4374515" cy="254317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039090" y="6533515"/>
            <a:ext cx="4792345" cy="556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3. 프로그래밍 언어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2389485" y="7059295"/>
            <a:ext cx="5685790" cy="955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(1) Python</a:t>
            </a:r>
          </a:p>
          <a:p>
            <a:pPr algn="just"/>
            <a:r>
              <a: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(2) JavaScript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14580" y="6482080"/>
            <a:ext cx="229235" cy="229235"/>
            <a:chOff x="12514580" y="6482080"/>
            <a:chExt cx="229235" cy="229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4580" y="6482080"/>
              <a:ext cx="229235" cy="229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55790" y="6015355"/>
            <a:ext cx="4374515" cy="2543175"/>
            <a:chOff x="6955790" y="6015355"/>
            <a:chExt cx="4374515" cy="25431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5790" y="6015355"/>
              <a:ext cx="4374515" cy="254317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70190" y="6533515"/>
            <a:ext cx="4792345" cy="549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2. 데이터 베이스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7220585" y="7059295"/>
            <a:ext cx="5685790" cy="1433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SQL Server 2019</a:t>
            </a:r>
          </a:p>
          <a:p>
            <a:pPr algn="just"/>
            <a:r>
              <a: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Microsoft SQL Server Management </a:t>
            </a:r>
          </a:p>
          <a:p>
            <a:pPr algn="just"/>
            <a:r>
              <a:rPr lang="en-US" sz="17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Studio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359015" y="6480175"/>
            <a:ext cx="257810" cy="257810"/>
            <a:chOff x="7359015" y="6480175"/>
            <a:chExt cx="257810" cy="2578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9015" y="6480175"/>
              <a:ext cx="257810" cy="257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75155" y="6015355"/>
            <a:ext cx="4374515" cy="2543175"/>
            <a:chOff x="1875155" y="6015355"/>
            <a:chExt cx="4374515" cy="254317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75155" y="6015355"/>
              <a:ext cx="4374515" cy="2543175"/>
              <a:chOff x="1875155" y="6015355"/>
              <a:chExt cx="4374515" cy="254317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75155" y="6015355"/>
                <a:ext cx="4374515" cy="2543175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2816225" y="6533515"/>
              <a:ext cx="4792345" cy="5499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100" dirty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1. 프로그래밍 TOOL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2167255" y="7059295"/>
              <a:ext cx="5685790" cy="943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/>
              <a:r>
                <a:rPr 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MICROSOFT Visual studio 2019</a:t>
              </a:r>
            </a:p>
            <a:p>
              <a:pPr algn="just"/>
              <a:r>
                <a:rPr lang="en-US" sz="1700" dirty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Enterprise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2276475" y="6465570"/>
              <a:ext cx="276860" cy="276860"/>
              <a:chOff x="2276475" y="6465570"/>
              <a:chExt cx="276860" cy="27686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76475" y="6465570"/>
                <a:ext cx="276860" cy="27686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168515" y="3070860"/>
            <a:ext cx="3989070" cy="2072005"/>
            <a:chOff x="7168515" y="3070860"/>
            <a:chExt cx="3989070" cy="20720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8515" y="3070860"/>
              <a:ext cx="3989070" cy="20720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10105" y="2719705"/>
            <a:ext cx="3904615" cy="2932430"/>
            <a:chOff x="2110105" y="2719705"/>
            <a:chExt cx="3904615" cy="29324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0105" y="2719705"/>
              <a:ext cx="3904615" cy="29324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47140" y="2994660"/>
            <a:ext cx="2552065" cy="2926080"/>
            <a:chOff x="13947140" y="2994660"/>
            <a:chExt cx="2552065" cy="29260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47140" y="2994660"/>
              <a:ext cx="2552065" cy="29260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01780" y="3550920"/>
            <a:ext cx="2610485" cy="2369820"/>
            <a:chOff x="11701780" y="3550920"/>
            <a:chExt cx="2610485" cy="236982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1780" y="3550920"/>
              <a:ext cx="2610485" cy="236982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045" y="312420"/>
            <a:ext cx="110998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5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시스템 흐름도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/>
          </p:cNvSpPr>
          <p:nvPr/>
        </p:nvSpPr>
        <p:spPr>
          <a:xfrm>
            <a:off x="7103110" y="4526280"/>
            <a:ext cx="5923280" cy="892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조회 된 버스 정보 표에서 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노선 번호 클릭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21" name="Object 21"/>
          <p:cNvSpPr txBox="1">
            <a:spLocks/>
          </p:cNvSpPr>
          <p:nvPr/>
        </p:nvSpPr>
        <p:spPr>
          <a:xfrm>
            <a:off x="11533505" y="4526280"/>
            <a:ext cx="5464810" cy="892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노선 번호에 해당하는 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노선 경로 정보 확인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4933950" y="2204085"/>
            <a:ext cx="2508885" cy="2026285"/>
            <a:chOff x="4933950" y="2204085"/>
            <a:chExt cx="2508885" cy="2026285"/>
          </a:xfrm>
        </p:grpSpPr>
        <p:pic>
          <p:nvPicPr>
            <p:cNvPr id="24" name="Object 23" descr="C:/Users/admin/AppData/Roaming/PolarisOffice/ETemp/9344_13288992/image81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3950" y="2204085"/>
              <a:ext cx="2509520" cy="2026920"/>
            </a:xfrm>
            <a:prstGeom prst="rect">
              <a:avLst/>
            </a:prstGeom>
            <a:noFill/>
          </p:spPr>
        </p:pic>
      </p:grpSp>
      <p:sp>
        <p:nvSpPr>
          <p:cNvPr id="26" name="Object 26"/>
          <p:cNvSpPr txBox="1">
            <a:spLocks/>
          </p:cNvSpPr>
          <p:nvPr/>
        </p:nvSpPr>
        <p:spPr>
          <a:xfrm>
            <a:off x="4988560" y="2896235"/>
            <a:ext cx="2078990" cy="661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01</a:t>
            </a:r>
            <a:r>
              <a:rPr lang="ko-KR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.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27" name="Object 27"/>
          <p:cNvSpPr txBox="1">
            <a:spLocks/>
          </p:cNvSpPr>
          <p:nvPr/>
        </p:nvSpPr>
        <p:spPr>
          <a:xfrm>
            <a:off x="3713480" y="4731385"/>
            <a:ext cx="4514850" cy="492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노선 번호 검색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</a:t>
            </a:r>
            <a:endParaRPr lang="en-US" dirty="0"/>
          </a:p>
        </p:txBody>
      </p:sp>
      <p:grpSp>
        <p:nvGrpSpPr>
          <p:cNvPr id="1009" name="그룹 12"/>
          <p:cNvGrpSpPr>
            <a:grpSpLocks/>
          </p:cNvGrpSpPr>
          <p:nvPr/>
        </p:nvGrpSpPr>
        <p:grpSpPr>
          <a:xfrm>
            <a:off x="8852535" y="2204085"/>
            <a:ext cx="2509520" cy="2026920"/>
            <a:chOff x="8852535" y="2204085"/>
            <a:chExt cx="2509520" cy="2026920"/>
          </a:xfrm>
        </p:grpSpPr>
        <p:pic>
          <p:nvPicPr>
            <p:cNvPr id="1010" name="그림 11" descr="C:/Users/admin/AppData/Roaming/PolarisOffice/ETemp/9344_13288992/image81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2535" y="2204085"/>
              <a:ext cx="2509520" cy="2026920"/>
            </a:xfrm>
            <a:prstGeom prst="rect">
              <a:avLst/>
            </a:prstGeom>
            <a:noFill/>
          </p:spPr>
        </p:pic>
      </p:grpSp>
      <p:sp>
        <p:nvSpPr>
          <p:cNvPr id="1011" name="텍스트 상자 13"/>
          <p:cNvSpPr txBox="1">
            <a:spLocks/>
          </p:cNvSpPr>
          <p:nvPr/>
        </p:nvSpPr>
        <p:spPr>
          <a:xfrm>
            <a:off x="8907145" y="2896235"/>
            <a:ext cx="2078990" cy="661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</a:t>
            </a:r>
            <a:r>
              <a:rPr lang="ko-KR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2.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pic>
        <p:nvPicPr>
          <p:cNvPr id="1013" name="그림 14" descr="C:/Users/admin/AppData/Roaming/PolarisOffice/ETemp/9344_13288992/image8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0695" y="2204085"/>
            <a:ext cx="2509520" cy="2026920"/>
          </a:xfrm>
          <a:prstGeom prst="rect">
            <a:avLst/>
          </a:prstGeom>
          <a:noFill/>
        </p:spPr>
      </p:pic>
      <p:sp>
        <p:nvSpPr>
          <p:cNvPr id="1014" name="텍스트 상자 16"/>
          <p:cNvSpPr txBox="1">
            <a:spLocks/>
          </p:cNvSpPr>
          <p:nvPr/>
        </p:nvSpPr>
        <p:spPr>
          <a:xfrm>
            <a:off x="13235305" y="2896235"/>
            <a:ext cx="2078990" cy="661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</a:t>
            </a:r>
            <a:r>
              <a:rPr lang="ko-KR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3.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5" name="텍스트 상자 17"/>
          <p:cNvSpPr txBox="1">
            <a:spLocks/>
          </p:cNvSpPr>
          <p:nvPr/>
        </p:nvSpPr>
        <p:spPr>
          <a:xfrm>
            <a:off x="7101840" y="7945120"/>
            <a:ext cx="5923280" cy="492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이동 방면 선택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6" name="텍스트 상자 18"/>
          <p:cNvSpPr txBox="1">
            <a:spLocks/>
          </p:cNvSpPr>
          <p:nvPr/>
        </p:nvSpPr>
        <p:spPr>
          <a:xfrm>
            <a:off x="11532235" y="7945120"/>
            <a:ext cx="5464810" cy="492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도착 예정 시간 확인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17" name="그룹 20"/>
          <p:cNvGrpSpPr>
            <a:grpSpLocks/>
          </p:cNvGrpSpPr>
          <p:nvPr/>
        </p:nvGrpSpPr>
        <p:grpSpPr>
          <a:xfrm>
            <a:off x="4932680" y="5593715"/>
            <a:ext cx="2509520" cy="2026920"/>
            <a:chOff x="4932680" y="5593715"/>
            <a:chExt cx="2509520" cy="2026920"/>
          </a:xfrm>
        </p:grpSpPr>
        <p:pic>
          <p:nvPicPr>
            <p:cNvPr id="1018" name="그림 19" descr="C:/Users/admin/AppData/Roaming/PolarisOffice/ETemp/9344_13288992/image81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2680" y="5593715"/>
              <a:ext cx="2509520" cy="2026920"/>
            </a:xfrm>
            <a:prstGeom prst="rect">
              <a:avLst/>
            </a:prstGeom>
            <a:noFill/>
          </p:spPr>
        </p:pic>
      </p:grpSp>
      <p:sp>
        <p:nvSpPr>
          <p:cNvPr id="1019" name="텍스트 상자 21"/>
          <p:cNvSpPr txBox="1">
            <a:spLocks/>
          </p:cNvSpPr>
          <p:nvPr/>
        </p:nvSpPr>
        <p:spPr>
          <a:xfrm>
            <a:off x="4987290" y="6285865"/>
            <a:ext cx="2078990" cy="661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01</a:t>
            </a:r>
            <a:r>
              <a:rPr lang="ko-KR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.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20" name="텍스트 상자 22"/>
          <p:cNvSpPr txBox="1">
            <a:spLocks/>
          </p:cNvSpPr>
          <p:nvPr/>
        </p:nvSpPr>
        <p:spPr>
          <a:xfrm>
            <a:off x="3712210" y="7945755"/>
            <a:ext cx="4514850" cy="492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정류장 이름 검색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21" name="그룹 24"/>
          <p:cNvGrpSpPr>
            <a:grpSpLocks/>
          </p:cNvGrpSpPr>
          <p:nvPr/>
        </p:nvGrpSpPr>
        <p:grpSpPr>
          <a:xfrm>
            <a:off x="8851265" y="5593715"/>
            <a:ext cx="2509520" cy="2026920"/>
            <a:chOff x="8851265" y="5593715"/>
            <a:chExt cx="2509520" cy="2026920"/>
          </a:xfrm>
        </p:grpSpPr>
        <p:pic>
          <p:nvPicPr>
            <p:cNvPr id="1022" name="그림 23" descr="C:/Users/admin/AppData/Roaming/PolarisOffice/ETemp/9344_13288992/image81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1265" y="5593715"/>
              <a:ext cx="2509520" cy="2026920"/>
            </a:xfrm>
            <a:prstGeom prst="rect">
              <a:avLst/>
            </a:prstGeom>
            <a:noFill/>
          </p:spPr>
        </p:pic>
      </p:grpSp>
      <p:sp>
        <p:nvSpPr>
          <p:cNvPr id="1023" name="텍스트 상자 25"/>
          <p:cNvSpPr txBox="1">
            <a:spLocks/>
          </p:cNvSpPr>
          <p:nvPr/>
        </p:nvSpPr>
        <p:spPr>
          <a:xfrm>
            <a:off x="8905875" y="6285865"/>
            <a:ext cx="2078990" cy="661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</a:t>
            </a:r>
            <a:r>
              <a:rPr lang="ko-KR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2.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pic>
        <p:nvPicPr>
          <p:cNvPr id="1024" name="그림 26" descr="C:/Users/admin/AppData/Roaming/PolarisOffice/ETemp/9344_13288992/image8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9425" y="5593715"/>
            <a:ext cx="2509520" cy="2026920"/>
          </a:xfrm>
          <a:prstGeom prst="rect">
            <a:avLst/>
          </a:prstGeom>
          <a:noFill/>
        </p:spPr>
      </p:pic>
      <p:sp>
        <p:nvSpPr>
          <p:cNvPr id="1025" name="텍스트 상자 27"/>
          <p:cNvSpPr txBox="1">
            <a:spLocks/>
          </p:cNvSpPr>
          <p:nvPr/>
        </p:nvSpPr>
        <p:spPr>
          <a:xfrm>
            <a:off x="13234035" y="6285865"/>
            <a:ext cx="2078990" cy="661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</a:t>
            </a:r>
            <a:r>
              <a:rPr lang="ko-KR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3.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26" name="그룹 29"/>
          <p:cNvGrpSpPr>
            <a:grpSpLocks/>
          </p:cNvGrpSpPr>
          <p:nvPr/>
        </p:nvGrpSpPr>
        <p:grpSpPr>
          <a:xfrm>
            <a:off x="1160780" y="2112645"/>
            <a:ext cx="2201545" cy="2214245"/>
            <a:chOff x="1160780" y="2112645"/>
            <a:chExt cx="2201545" cy="2214245"/>
          </a:xfrm>
        </p:grpSpPr>
        <p:pic>
          <p:nvPicPr>
            <p:cNvPr id="1027" name="그림 28" descr="C:/Users/admin/AppData/Roaming/PolarisOffice/ETemp/9344_13288992/image2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0780" y="2112645"/>
              <a:ext cx="2201545" cy="2214245"/>
            </a:xfrm>
            <a:prstGeom prst="rect">
              <a:avLst/>
            </a:prstGeom>
            <a:noFill/>
          </p:spPr>
        </p:pic>
      </p:grpSp>
      <p:grpSp>
        <p:nvGrpSpPr>
          <p:cNvPr id="1028" name="그룹 33"/>
          <p:cNvGrpSpPr>
            <a:grpSpLocks/>
          </p:cNvGrpSpPr>
          <p:nvPr/>
        </p:nvGrpSpPr>
        <p:grpSpPr>
          <a:xfrm>
            <a:off x="1146175" y="5518150"/>
            <a:ext cx="2201545" cy="2214245"/>
            <a:chOff x="1146175" y="5518150"/>
            <a:chExt cx="2201545" cy="2214245"/>
          </a:xfrm>
        </p:grpSpPr>
        <p:pic>
          <p:nvPicPr>
            <p:cNvPr id="1029" name="그림 32" descr="C:/Users/admin/AppData/Roaming/PolarisOffice/ETemp/9344_13288992/image2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6175" y="5518150"/>
              <a:ext cx="2201545" cy="2214245"/>
            </a:xfrm>
            <a:prstGeom prst="rect">
              <a:avLst/>
            </a:prstGeom>
            <a:noFill/>
          </p:spPr>
        </p:pic>
      </p:grpSp>
      <p:sp>
        <p:nvSpPr>
          <p:cNvPr id="1030" name="텍스트 상자 34"/>
          <p:cNvSpPr txBox="1">
            <a:spLocks/>
          </p:cNvSpPr>
          <p:nvPr/>
        </p:nvSpPr>
        <p:spPr>
          <a:xfrm>
            <a:off x="365125" y="7960360"/>
            <a:ext cx="3757295" cy="492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2. 도착예정시간 조회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31" name="텍스트 상자 35"/>
          <p:cNvSpPr txBox="1">
            <a:spLocks/>
          </p:cNvSpPr>
          <p:nvPr/>
        </p:nvSpPr>
        <p:spPr>
          <a:xfrm>
            <a:off x="511810" y="4745990"/>
            <a:ext cx="3449955" cy="492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1. </a:t>
            </a: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노선</a:t>
            </a:r>
            <a:r>
              <a:rPr lang="ko-KR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정보 조회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381125"/>
            <a:ext cx="18272760" cy="8904605"/>
            <a:chOff x="0" y="1381125"/>
            <a:chExt cx="18272760" cy="89046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81125"/>
              <a:ext cx="18272760" cy="89046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98080" y="7874635"/>
            <a:ext cx="2703830" cy="932815"/>
            <a:chOff x="7498080" y="7874635"/>
            <a:chExt cx="2703830" cy="932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8080" y="7874635"/>
              <a:ext cx="2703830" cy="93281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000" spc="-90" dirty="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ko-KR" sz="4000" spc="-90" dirty="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주요 화면 소개</a:t>
            </a:r>
            <a:r>
              <a:rPr lang="en-US" sz="4000" spc="-90" dirty="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</a:t>
            </a:r>
            <a:r>
              <a:rPr lang="en-US" sz="4000" spc="-90" dirty="0" err="1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버스</a:t>
            </a:r>
            <a:r>
              <a:rPr lang="en-US" sz="4000" spc="-90" dirty="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</a:t>
            </a:r>
            <a:r>
              <a:rPr lang="en-US" sz="4000" spc="-90" dirty="0" err="1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노선</a:t>
            </a:r>
            <a:r>
              <a:rPr lang="en-US" sz="4000" spc="-90" dirty="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</a:t>
            </a:r>
            <a:r>
              <a:rPr lang="en-US" sz="4000" spc="-90" dirty="0" err="1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검색</a:t>
            </a:r>
            <a:endParaRPr lang="ko-KR" altLang="en-US" sz="4000" dirty="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dirty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05" y="1381125"/>
            <a:ext cx="18272760" cy="8904605"/>
            <a:chOff x="14605" y="1381125"/>
            <a:chExt cx="18272760" cy="8904605"/>
          </a:xfrm>
        </p:grpSpPr>
        <p:pic>
          <p:nvPicPr>
            <p:cNvPr id="18" name="Object 17" descr="C:/Users/admin/AppData/Roaming/PolarisOffice/ETemp/9344_13288992/image107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05" y="1381125"/>
              <a:ext cx="18273395" cy="8905240"/>
            </a:xfrm>
            <a:prstGeom prst="rect">
              <a:avLst/>
            </a:prstGeom>
            <a:noFill/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15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6. 주요 화면 소개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Pages>27</Pages>
  <Words>799</Words>
  <Characters>0</Characters>
  <Application>Microsoft Office PowerPoint</Application>
  <DocSecurity>0</DocSecurity>
  <PresentationFormat>사용자 지정</PresentationFormat>
  <Lines>0</Lines>
  <Paragraphs>174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Noto Sans CJK KR Regular</vt:lpstr>
      <vt:lpstr>Pretendard</vt:lpstr>
      <vt:lpstr>Pretendard ExtraBold</vt:lpstr>
      <vt:lpstr>Pretendard Medium</vt:lpstr>
      <vt:lpstr>Pretendard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권문규</cp:lastModifiedBy>
  <cp:revision>12</cp:revision>
  <dcterms:modified xsi:type="dcterms:W3CDTF">2023-08-30T02:13:11Z</dcterms:modified>
  <cp:version>9.104.165.50235</cp:version>
</cp:coreProperties>
</file>